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521" r:id="rId5"/>
    <p:sldId id="522" r:id="rId6"/>
    <p:sldId id="546" r:id="rId7"/>
    <p:sldId id="523" r:id="rId8"/>
    <p:sldId id="524" r:id="rId9"/>
    <p:sldId id="526" r:id="rId10"/>
    <p:sldId id="525" r:id="rId11"/>
    <p:sldId id="527" r:id="rId12"/>
    <p:sldId id="528" r:id="rId13"/>
    <p:sldId id="529" r:id="rId14"/>
    <p:sldId id="530" r:id="rId15"/>
    <p:sldId id="531" r:id="rId16"/>
    <p:sldId id="532" r:id="rId17"/>
    <p:sldId id="533" r:id="rId18"/>
    <p:sldId id="534" r:id="rId19"/>
    <p:sldId id="535" r:id="rId20"/>
    <p:sldId id="548" r:id="rId21"/>
    <p:sldId id="536" r:id="rId22"/>
    <p:sldId id="537" r:id="rId23"/>
    <p:sldId id="538" r:id="rId24"/>
    <p:sldId id="539" r:id="rId25"/>
    <p:sldId id="540" r:id="rId26"/>
    <p:sldId id="541" r:id="rId27"/>
    <p:sldId id="542" r:id="rId28"/>
    <p:sldId id="543" r:id="rId29"/>
    <p:sldId id="544" r:id="rId30"/>
    <p:sldId id="547" r:id="rId31"/>
    <p:sldId id="549" r:id="rId32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 autoAdjust="0"/>
    <p:restoredTop sz="82381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11/07/2020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11/07/2020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515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387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https://www.w3schools.com/</a:t>
            </a:r>
            <a:r>
              <a:rPr lang="en-IE" dirty="0" err="1"/>
              <a:t>cssref</a:t>
            </a:r>
            <a:r>
              <a:rPr lang="en-IE" dirty="0"/>
              <a:t>/</a:t>
            </a:r>
            <a:r>
              <a:rPr lang="en-IE" dirty="0" err="1"/>
              <a:t>pr_list-style.asp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677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72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99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3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href</a:t>
            </a:r>
            <a:r>
              <a:rPr lang="en-IE" dirty="0"/>
              <a:t>=. </a:t>
            </a:r>
            <a:r>
              <a:rPr lang="en-IE" dirty="0" err="1"/>
              <a:t>adresa</a:t>
            </a:r>
            <a:r>
              <a:rPr lang="en-IE" dirty="0"/>
              <a:t>, </a:t>
            </a:r>
            <a:r>
              <a:rPr lang="en-IE" dirty="0" err="1"/>
              <a:t>cesta</a:t>
            </a:r>
            <a:r>
              <a:rPr lang="en-IE" dirty="0"/>
              <a:t> k CSS </a:t>
            </a:r>
            <a:r>
              <a:rPr lang="en-IE" dirty="0" err="1"/>
              <a:t>soubopru</a:t>
            </a:r>
            <a:endParaRPr lang="en-IE" dirty="0"/>
          </a:p>
          <a:p>
            <a:r>
              <a:rPr lang="en-IE" dirty="0"/>
              <a:t>type = </a:t>
            </a:r>
            <a:r>
              <a:rPr lang="en-IE" dirty="0" err="1"/>
              <a:t>typ</a:t>
            </a:r>
            <a:r>
              <a:rPr lang="en-IE" dirty="0"/>
              <a:t> </a:t>
            </a:r>
            <a:r>
              <a:rPr lang="en-IE" dirty="0" err="1"/>
              <a:t>dokumentu</a:t>
            </a:r>
            <a:br>
              <a:rPr lang="en-IE" dirty="0"/>
            </a:br>
            <a:r>
              <a:rPr lang="en-IE" dirty="0" err="1"/>
              <a:t>rel</a:t>
            </a:r>
            <a:r>
              <a:rPr lang="en-IE" dirty="0"/>
              <a:t> = vztah </a:t>
            </a:r>
            <a:r>
              <a:rPr lang="en-IE" dirty="0" err="1"/>
              <a:t>mezi</a:t>
            </a:r>
            <a:r>
              <a:rPr lang="en-IE" dirty="0"/>
              <a:t> html a </a:t>
            </a:r>
            <a:r>
              <a:rPr lang="en-IE" dirty="0" err="1"/>
              <a:t>css</a:t>
            </a:r>
            <a:r>
              <a:rPr lang="en-IE" dirty="0"/>
              <a:t> </a:t>
            </a:r>
            <a:r>
              <a:rPr lang="en-IE" dirty="0" err="1"/>
              <a:t>dokumentem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176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Not have more than 5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colours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#ff0000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#FF9B94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rgba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(0, 0, 255, 0.5);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5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220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29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89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11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11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11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11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11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11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11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11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11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11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11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11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lexboxfroggy.com/#cs" TargetMode="External"/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the-echoplex.net/flexyboxe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.adobe.com/create/color-wheel" TargetMode="External"/><Relationship Id="rId3" Type="http://schemas.openxmlformats.org/officeDocument/2006/relationships/hyperlink" Target="https://www.photopea.com/" TargetMode="External"/><Relationship Id="rId7" Type="http://schemas.openxmlformats.org/officeDocument/2006/relationships/hyperlink" Target="https://colorpalettes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www.canva.com/colors/color-palette-generator/" TargetMode="External"/><Relationship Id="rId5" Type="http://schemas.openxmlformats.org/officeDocument/2006/relationships/hyperlink" Target="https://www.colorzilla.com/" TargetMode="External"/><Relationship Id="rId10" Type="http://schemas.openxmlformats.org/officeDocument/2006/relationships/hyperlink" Target="https://www.flaticon.com/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hyperlink" Target="https://www.jpegmin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8206" y="1526478"/>
            <a:ext cx="4476002" cy="906321"/>
          </a:xfrm>
        </p:spPr>
        <p:txBody>
          <a:bodyPr/>
          <a:lstStyle/>
          <a:p>
            <a:r>
              <a:rPr lang="cs-CZ" dirty="0" err="1"/>
              <a:t>Cascade</a:t>
            </a:r>
            <a:r>
              <a:rPr lang="cs-CZ" dirty="0"/>
              <a:t> Style </a:t>
            </a:r>
            <a:r>
              <a:rPr lang="cs-CZ" dirty="0" err="1"/>
              <a:t>Sheet</a:t>
            </a:r>
            <a:br>
              <a:rPr lang="cs-CZ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CSS</a:t>
            </a:r>
            <a:r>
              <a:rPr lang="cs-CZ" dirty="0"/>
              <a:t>      </a:t>
            </a:r>
            <a:br>
              <a:rPr lang="cs-CZ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Adela Spirkova</a:t>
            </a:r>
            <a:br>
              <a:rPr lang="en-GB" dirty="0"/>
            </a:br>
            <a:r>
              <a:rPr lang="en-GB" dirty="0"/>
              <a:t>13 July 2020</a:t>
            </a:r>
          </a:p>
        </p:txBody>
      </p:sp>
    </p:spTree>
    <p:extLst>
      <p:ext uri="{BB962C8B-B14F-4D97-AF65-F5344CB8AC3E}">
        <p14:creationId xmlns:p14="http://schemas.microsoft.com/office/powerpoint/2010/main" val="20416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7304" y="548777"/>
            <a:ext cx="3065489" cy="3702571"/>
          </a:xfrm>
        </p:spPr>
        <p:txBody>
          <a:bodyPr/>
          <a:lstStyle/>
          <a:p>
            <a:r>
              <a:rPr lang="en-GB" sz="23100" dirty="0"/>
              <a:t>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4251261" cy="948216"/>
          </a:xfrm>
        </p:spPr>
        <p:txBody>
          <a:bodyPr/>
          <a:lstStyle/>
          <a:p>
            <a:r>
              <a:rPr lang="cs-CZ" dirty="0"/>
              <a:t>Anatomie </a:t>
            </a:r>
            <a:r>
              <a:rPr lang="en-GB" dirty="0"/>
              <a:t>CSS </a:t>
            </a:r>
            <a:r>
              <a:rPr lang="cs-CZ" dirty="0"/>
              <a:t>pravidla</a:t>
            </a:r>
          </a:p>
        </p:txBody>
      </p:sp>
    </p:spTree>
    <p:extLst>
      <p:ext uri="{BB962C8B-B14F-4D97-AF65-F5344CB8AC3E}">
        <p14:creationId xmlns:p14="http://schemas.microsoft.com/office/powerpoint/2010/main" val="29268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152380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924360" y="4712099"/>
            <a:ext cx="2133600" cy="238889"/>
          </a:xfrm>
        </p:spPr>
        <p:txBody>
          <a:bodyPr/>
          <a:lstStyle/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t>11 July 2020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Google Shape;712;p103">
            <a:extLst>
              <a:ext uri="{FF2B5EF4-FFF2-40B4-BE49-F238E27FC236}">
                <a16:creationId xmlns:a16="http://schemas.microsoft.com/office/drawing/2014/main" id="{910237B2-DEE5-034C-96DB-985C286D8FAA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Google Shape;713;p103">
            <a:extLst>
              <a:ext uri="{FF2B5EF4-FFF2-40B4-BE49-F238E27FC236}">
                <a16:creationId xmlns:a16="http://schemas.microsoft.com/office/drawing/2014/main" id="{F12BA4C3-BDA1-FB43-A2D8-FBB7B8CF643C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714;p103">
            <a:extLst>
              <a:ext uri="{FF2B5EF4-FFF2-40B4-BE49-F238E27FC236}">
                <a16:creationId xmlns:a16="http://schemas.microsoft.com/office/drawing/2014/main" id="{E7378B0B-A1E1-C347-BF5D-66E89CB47866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15;p103">
            <a:extLst>
              <a:ext uri="{FF2B5EF4-FFF2-40B4-BE49-F238E27FC236}">
                <a16:creationId xmlns:a16="http://schemas.microsoft.com/office/drawing/2014/main" id="{122503AF-BEB3-C045-BC64-EDD32F540030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716;p103">
            <a:extLst>
              <a:ext uri="{FF2B5EF4-FFF2-40B4-BE49-F238E27FC236}">
                <a16:creationId xmlns:a16="http://schemas.microsoft.com/office/drawing/2014/main" id="{2E997832-9508-4C4B-A252-E5D19B5E8438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17;p103">
            <a:extLst>
              <a:ext uri="{FF2B5EF4-FFF2-40B4-BE49-F238E27FC236}">
                <a16:creationId xmlns:a16="http://schemas.microsoft.com/office/drawing/2014/main" id="{177124FF-E6AD-9944-B514-40A5EDCEA30D}"/>
              </a:ext>
            </a:extLst>
          </p:cNvPr>
          <p:cNvSpPr txBox="1"/>
          <p:nvPr/>
        </p:nvSpPr>
        <p:spPr>
          <a:xfrm>
            <a:off x="211512" y="455017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18;p103">
            <a:extLst>
              <a:ext uri="{FF2B5EF4-FFF2-40B4-BE49-F238E27FC236}">
                <a16:creationId xmlns:a16="http://schemas.microsoft.com/office/drawing/2014/main" id="{59725BDF-E2F7-7940-9411-B82218084AD5}"/>
              </a:ext>
            </a:extLst>
          </p:cNvPr>
          <p:cNvSpPr txBox="1"/>
          <p:nvPr/>
        </p:nvSpPr>
        <p:spPr>
          <a:xfrm>
            <a:off x="6977668" y="4355482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Jak to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Google Shape;719;p103">
            <a:extLst>
              <a:ext uri="{FF2B5EF4-FFF2-40B4-BE49-F238E27FC236}">
                <a16:creationId xmlns:a16="http://schemas.microsoft.com/office/drawing/2014/main" id="{CBB34781-3C23-3648-BFD9-1AB6BB6DAF55}"/>
              </a:ext>
            </a:extLst>
          </p:cNvPr>
          <p:cNvCxnSpPr>
            <a:cxnSpLocks/>
          </p:cNvCxnSpPr>
          <p:nvPr/>
        </p:nvCxnSpPr>
        <p:spPr>
          <a:xfrm flipV="1">
            <a:off x="1516284" y="3291371"/>
            <a:ext cx="1708284" cy="14458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720;p103">
            <a:extLst>
              <a:ext uri="{FF2B5EF4-FFF2-40B4-BE49-F238E27FC236}">
                <a16:creationId xmlns:a16="http://schemas.microsoft.com/office/drawing/2014/main" id="{A33135E1-B170-BB40-9303-02BA732868E1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22;p103">
            <a:extLst>
              <a:ext uri="{FF2B5EF4-FFF2-40B4-BE49-F238E27FC236}">
                <a16:creationId xmlns:a16="http://schemas.microsoft.com/office/drawing/2014/main" id="{866BD250-4D4F-8243-8706-3686282D3E13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723;p103">
            <a:extLst>
              <a:ext uri="{FF2B5EF4-FFF2-40B4-BE49-F238E27FC236}">
                <a16:creationId xmlns:a16="http://schemas.microsoft.com/office/drawing/2014/main" id="{99A332F9-6ED4-BC49-ABFB-D1F1ED305AF9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 dirty="0">
                <a:latin typeface="Arial"/>
                <a:ea typeface="Arial"/>
                <a:cs typeface="Arial"/>
                <a:sym typeface="Arial"/>
              </a:rPr>
              <a:t>Středník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5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CSS</a:t>
            </a:r>
            <a:r>
              <a:rPr lang="cs-CZ" dirty="0">
                <a:latin typeface="Arial"/>
                <a:ea typeface="Arial"/>
                <a:cs typeface="Arial"/>
                <a:sym typeface="Arial"/>
              </a:rPr>
              <a:t> #1</a:t>
            </a:r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Vybírám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Color</a:t>
            </a:r>
            <a:r>
              <a:rPr lang="cs-CZ" dirty="0">
                <a:solidFill>
                  <a:schemeClr val="bg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Font-</a:t>
            </a:r>
            <a:r>
              <a:rPr lang="cs-CZ" dirty="0" err="1">
                <a:solidFill>
                  <a:schemeClr val="bg1"/>
                </a:solidFill>
              </a:rPr>
              <a:t>family</a:t>
            </a:r>
            <a:r>
              <a:rPr lang="cs-CZ" dirty="0">
                <a:solidFill>
                  <a:schemeClr val="bg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Margin</a:t>
            </a:r>
            <a:r>
              <a:rPr lang="cs-CZ" dirty="0">
                <a:solidFill>
                  <a:schemeClr val="bg1"/>
                </a:solidFill>
              </a:rPr>
              <a:t> – viz. Box model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Fonts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508A4-AE38-4046-919E-77BB9B73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3">
            <a:extLst>
              <a:ext uri="{FF2B5EF4-FFF2-40B4-BE49-F238E27FC236}">
                <a16:creationId xmlns:a16="http://schemas.microsoft.com/office/drawing/2014/main" id="{A9E1F303-9A89-3D43-B347-D3611B300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441734"/>
              </p:ext>
            </p:extLst>
          </p:nvPr>
        </p:nvGraphicFramePr>
        <p:xfrm>
          <a:off x="471045" y="3465145"/>
          <a:ext cx="4667761" cy="14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tx1"/>
                          </a:solidFill>
                          <a:effectLst/>
                        </a:rPr>
                        <a:t>vw</a:t>
                      </a:r>
                      <a:endParaRPr lang="cs-CZ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šíře obrazovky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tx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77646" y="-174706"/>
            <a:ext cx="4419599" cy="3285065"/>
          </a:xfrm>
        </p:spPr>
        <p:txBody>
          <a:bodyPr/>
          <a:lstStyle/>
          <a:p>
            <a:r>
              <a:rPr lang="en-GB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A7E28-E66B-8D40-BC73-E496C051A727}"/>
              </a:ext>
            </a:extLst>
          </p:cNvPr>
          <p:cNvSpPr txBox="1"/>
          <p:nvPr/>
        </p:nvSpPr>
        <p:spPr>
          <a:xfrm>
            <a:off x="3487079" y="1007531"/>
            <a:ext cx="550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Zadáváme výšku a šířku v závislosti procent obrazovky!</a:t>
            </a: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3874965" y="2090848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9F713-0CFB-3A4B-9528-344052A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75" y="1771027"/>
            <a:ext cx="3738021" cy="25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#3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D65CB-1CA1-7A4B-B2E3-A6C3DB3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6" y="1530350"/>
            <a:ext cx="3959922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2901781" y="277319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BC734-3295-1146-9AB4-77F6C24E3BF3}"/>
              </a:ext>
            </a:extLst>
          </p:cNvPr>
          <p:cNvSpPr txBox="1"/>
          <p:nvPr/>
        </p:nvSpPr>
        <p:spPr>
          <a:xfrm>
            <a:off x="4500563" y="2955417"/>
            <a:ext cx="2850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/>
              <a:t>border-radius</a:t>
            </a:r>
            <a:r>
              <a:rPr lang="cs-CZ" sz="1400" dirty="0"/>
              <a:t> : kulaté rohy</a:t>
            </a:r>
          </a:p>
          <a:p>
            <a:endParaRPr lang="cs-CZ" sz="1400" dirty="0"/>
          </a:p>
          <a:p>
            <a:endParaRPr lang="cs-CZ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2CBA6A-34E5-ED42-AEB7-8A6A433B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83" y="1197017"/>
            <a:ext cx="348978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r>
              <a:rPr lang="cs-CZ" sz="2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span</a:t>
            </a:r>
            <a:r>
              <a:rPr lang="cs-CZ" sz="2400" dirty="0">
                <a:solidFill>
                  <a:schemeClr val="bg1"/>
                </a:solidFill>
                <a:latin typeface="+mj-lt"/>
              </a:rPr>
              <a:t>&gt; 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tag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8061C-5793-2641-89B3-802D392E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2" y="1987096"/>
            <a:ext cx="233805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barvíme sekce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EB39C-0386-6744-814E-57906CFD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7" y="1426592"/>
            <a:ext cx="2388963" cy="32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CF082-F3CF-574E-808C-4F95D3CD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84" y="1612413"/>
            <a:ext cx="5002990" cy="13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35918" y="580811"/>
            <a:ext cx="3065489" cy="3702571"/>
          </a:xfrm>
        </p:spPr>
        <p:txBody>
          <a:bodyPr/>
          <a:lstStyle/>
          <a:p>
            <a:r>
              <a:rPr lang="en-GB" sz="23100" dirty="0"/>
              <a:t>13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#7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2A697-72DF-8C4E-A42F-4B4B8BA2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7" y="3691022"/>
            <a:ext cx="5363202" cy="8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11 July 2020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/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1B940-656E-F849-800B-C429D8F0C277}"/>
              </a:ext>
            </a:extLst>
          </p:cNvPr>
          <p:cNvSpPr txBox="1"/>
          <p:nvPr/>
        </p:nvSpPr>
        <p:spPr>
          <a:xfrm>
            <a:off x="322591" y="3422271"/>
            <a:ext cx="341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Na </a:t>
            </a:r>
            <a:r>
              <a:rPr lang="cs-CZ" sz="2000" dirty="0">
                <a:solidFill>
                  <a:srgbClr val="FF0000"/>
                </a:solidFill>
              </a:rPr>
              <a:t>w3schools</a:t>
            </a:r>
            <a:r>
              <a:rPr lang="cs-CZ" sz="2000" dirty="0"/>
              <a:t> lze zjistit co bude v </a:t>
            </a:r>
            <a:r>
              <a:rPr lang="cs-CZ" sz="2000" dirty="0">
                <a:solidFill>
                  <a:srgbClr val="00B050"/>
                </a:solidFill>
              </a:rPr>
              <a:t>list-style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EC4FB-0096-C441-B67B-E60B7166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94" y="1273509"/>
            <a:ext cx="3542171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CSS : id &amp; class selectors #1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29;p114">
            <a:extLst>
              <a:ext uri="{FF2B5EF4-FFF2-40B4-BE49-F238E27FC236}">
                <a16:creationId xmlns:a16="http://schemas.microsoft.com/office/drawing/2014/main" id="{15A36FBD-81D0-E148-8D93-2761CCBCDC4E}"/>
              </a:ext>
            </a:extLst>
          </p:cNvPr>
          <p:cNvSpPr txBox="1">
            <a:spLocks/>
          </p:cNvSpPr>
          <p:nvPr/>
        </p:nvSpPr>
        <p:spPr>
          <a:xfrm>
            <a:off x="74483" y="265079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id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pl" sz="14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Unikátní hodnota na stránce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29;p114">
            <a:extLst>
              <a:ext uri="{FF2B5EF4-FFF2-40B4-BE49-F238E27FC236}">
                <a16:creationId xmlns:a16="http://schemas.microsoft.com/office/drawing/2014/main" id="{F1AB8D22-035E-D447-9EAB-608C4F56C613}"/>
              </a:ext>
            </a:extLst>
          </p:cNvPr>
          <p:cNvSpPr txBox="1">
            <a:spLocks/>
          </p:cNvSpPr>
          <p:nvPr/>
        </p:nvSpPr>
        <p:spPr>
          <a:xfrm>
            <a:off x="2295074" y="265264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class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Může být využito vícekrát</a:t>
            </a: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AFAE8B-3835-4D4B-B57C-02250DB6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" y="3422250"/>
            <a:ext cx="4529325" cy="15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en-US" dirty="0"/>
              <a:t>CSS : id &amp; class selectors #2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651F6F-F9D7-2C4D-8FBF-C2EEF0ED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1" y="154874"/>
            <a:ext cx="3916676" cy="48337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194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vybírám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57315" y="1538263"/>
            <a:ext cx="39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 dirty="0"/>
              <a:t>vybírám </a:t>
            </a:r>
            <a:r>
              <a:rPr lang="cs-CZ" dirty="0" err="1">
                <a:solidFill>
                  <a:srgbClr val="EA2314"/>
                </a:solidFill>
              </a:rPr>
              <a:t>class</a:t>
            </a:r>
            <a:r>
              <a:rPr lang="cs-CZ" dirty="0">
                <a:solidFill>
                  <a:srgbClr val="EA2314"/>
                </a:solidFill>
              </a:rPr>
              <a:t> </a:t>
            </a:r>
            <a:r>
              <a:rPr lang="cs-CZ" dirty="0" err="1">
                <a:solidFill>
                  <a:srgbClr val="EA2314"/>
                </a:solidFill>
              </a:rPr>
              <a:t>item</a:t>
            </a:r>
            <a:r>
              <a:rPr lang="cs-CZ" dirty="0"/>
              <a:t>, když je na </a:t>
            </a:r>
            <a:r>
              <a:rPr lang="cs-CZ" dirty="0" err="1">
                <a:solidFill>
                  <a:srgbClr val="EA2314"/>
                </a:solidFill>
              </a:rPr>
              <a:t>li</a:t>
            </a:r>
            <a:endParaRPr lang="cs-CZ" dirty="0">
              <a:solidFill>
                <a:srgbClr val="EA231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551244"/>
            <a:ext cx="42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 dirty="0" err="1"/>
              <a:t>classa</a:t>
            </a:r>
            <a:r>
              <a:rPr lang="cs-CZ" dirty="0"/>
              <a:t> </a:t>
            </a:r>
            <a:r>
              <a:rPr lang="cs-CZ" dirty="0" err="1">
                <a:solidFill>
                  <a:srgbClr val="EA2314"/>
                </a:solidFill>
              </a:rPr>
              <a:t>kocka</a:t>
            </a:r>
            <a:r>
              <a:rPr lang="cs-CZ" dirty="0"/>
              <a:t> a </a:t>
            </a:r>
            <a:r>
              <a:rPr lang="cs-CZ" dirty="0">
                <a:solidFill>
                  <a:srgbClr val="EA2314"/>
                </a:solidFill>
              </a:rPr>
              <a:t>pes</a:t>
            </a:r>
            <a:r>
              <a:rPr lang="cs-CZ" dirty="0"/>
              <a:t> budou mít stejný styl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487573" y="3743127"/>
            <a:ext cx="352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 dirty="0"/>
              <a:t>vyberu jen </a:t>
            </a:r>
            <a:r>
              <a:rPr lang="cs-CZ" dirty="0" err="1"/>
              <a:t>classu</a:t>
            </a:r>
            <a:r>
              <a:rPr lang="cs-CZ" dirty="0"/>
              <a:t> králík</a:t>
            </a:r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922336" y="101532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03917" y="243970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916091" y="369508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916092" y="466289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613754C-A693-F34D-9414-CB8F0C85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77" y="725236"/>
            <a:ext cx="2921000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EC786F0-F100-7B47-B3A5-321CFF23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394" y="2090093"/>
            <a:ext cx="4378325" cy="3127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4968C5-DB16-074B-A0F5-00E3EB1B8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748" y="3008214"/>
            <a:ext cx="3526127" cy="5683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227662F-8CC2-6946-A997-12EC3FA71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690" y="4236942"/>
            <a:ext cx="3622345" cy="2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CSS #9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63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C4582-9AA3-1540-B1E2-E103746A3A21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055F6-5759-DE4B-915B-DFDFB192273A}"/>
              </a:ext>
            </a:extLst>
          </p:cNvPr>
          <p:cNvSpPr txBox="1"/>
          <p:nvPr/>
        </p:nvSpPr>
        <p:spPr>
          <a:xfrm>
            <a:off x="221965" y="2571749"/>
            <a:ext cx="2962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elementům lze nastavit styl pro speciální stav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- třeba po najetí myší :</a:t>
            </a:r>
            <a:r>
              <a:rPr lang="cs-CZ" sz="2000" dirty="0" err="1">
                <a:solidFill>
                  <a:schemeClr val="bg1"/>
                </a:solidFill>
              </a:rPr>
              <a:t>hover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54A4B-EF1F-B447-9D70-D3E31889543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Chrome </a:t>
            </a:r>
            <a:r>
              <a:rPr lang="cs-CZ" b="1" dirty="0" err="1">
                <a:solidFill>
                  <a:schemeClr val="bg1"/>
                </a:solidFill>
              </a:rPr>
              <a:t>dev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tool</a:t>
            </a:r>
            <a:r>
              <a:rPr lang="cs-CZ" b="1" dirty="0">
                <a:solidFill>
                  <a:schemeClr val="bg1"/>
                </a:solidFill>
              </a:rPr>
              <a:t>:</a:t>
            </a:r>
          </a:p>
          <a:p>
            <a:r>
              <a:rPr lang="cs-CZ" dirty="0" err="1">
                <a:solidFill>
                  <a:schemeClr val="bg1"/>
                </a:solidFill>
              </a:rPr>
              <a:t>Inspect</a:t>
            </a:r>
            <a:r>
              <a:rPr lang="cs-CZ" dirty="0">
                <a:solidFill>
                  <a:schemeClr val="bg1"/>
                </a:solidFill>
              </a:rPr>
              <a:t> -&gt; pravý klik na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-&gt; </a:t>
            </a:r>
            <a:r>
              <a:rPr lang="cs-CZ" dirty="0" err="1">
                <a:solidFill>
                  <a:schemeClr val="bg1"/>
                </a:solidFill>
              </a:rPr>
              <a:t>Force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state</a:t>
            </a:r>
            <a:r>
              <a:rPr lang="cs-CZ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D230-7DA8-A146-8262-8643AB64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42FAE-ADFE-064F-8826-EFA12574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1940" y="1702219"/>
            <a:ext cx="5490670" cy="1050384"/>
          </a:xfrm>
        </p:spPr>
        <p:txBody>
          <a:bodyPr/>
          <a:lstStyle/>
          <a:p>
            <a:r>
              <a:rPr lang="cs-CZ" dirty="0"/>
              <a:t>Více 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2272657" y="2752603"/>
            <a:ext cx="670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https://www.w3schools.com/css/default.asp</a:t>
            </a:r>
          </a:p>
        </p:txBody>
      </p:sp>
    </p:spTree>
    <p:extLst>
      <p:ext uri="{BB962C8B-B14F-4D97-AF65-F5344CB8AC3E}">
        <p14:creationId xmlns:p14="http://schemas.microsoft.com/office/powerpoint/2010/main" val="39277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 err="1">
                <a:latin typeface="Arial"/>
                <a:ea typeface="Arial"/>
                <a:cs typeface="Arial"/>
                <a:sym typeface="Arial"/>
              </a:rPr>
              <a:t>Flexbox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277106" y="2707885"/>
            <a:ext cx="77705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https://css-tricks.com/snippets/css/a-guide-to-flexbox/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http://flexboxfroggy.com/#cs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https://the-echoplex.net/flexyboxes/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1103" y="0"/>
            <a:ext cx="5490670" cy="1050384"/>
          </a:xfrm>
        </p:spPr>
        <p:txBody>
          <a:bodyPr/>
          <a:lstStyle/>
          <a:p>
            <a:r>
              <a:rPr lang="cs-CZ" dirty="0"/>
              <a:t>Další zdroje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12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3281103" y="788774"/>
            <a:ext cx="5410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FF0000"/>
                </a:solidFill>
                <a:hlinkClick r:id="rId3"/>
              </a:rPr>
              <a:t>https://www.photopea.com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4"/>
              </a:rPr>
              <a:t>https://pixabay.com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5"/>
              </a:rPr>
              <a:t>https://www.colorzilla.com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6"/>
              </a:rPr>
              <a:t>https://www.canva.com/colors/color-palette-generator/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7"/>
              </a:rPr>
              <a:t>https://colorpalettes.net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8"/>
              </a:rPr>
              <a:t>https://color.adobe.com/create/color-wheel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9"/>
              </a:rPr>
              <a:t>https://www.jpegmini.com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10"/>
              </a:rPr>
              <a:t>https://www.flaticon.com</a:t>
            </a:r>
            <a:endParaRPr lang="cs-CZ" sz="2000" dirty="0">
              <a:solidFill>
                <a:srgbClr val="FF0000"/>
              </a:solidFill>
            </a:endParaRPr>
          </a:p>
          <a:p>
            <a:endParaRPr lang="cs-CZ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864" y="15302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2932286" y="996045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2932286" y="2036242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68" y="2359789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22" y="1346405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2913990" y="3689112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linking</a:t>
            </a:r>
            <a:r>
              <a:rPr lang="cs-CZ" dirty="0">
                <a:latin typeface="Vodafone Rg" pitchFamily="34" charset="0"/>
              </a:rPr>
              <a:t> </a:t>
            </a:r>
            <a:r>
              <a:rPr lang="cs-CZ" dirty="0" err="1">
                <a:latin typeface="Vodafone Rg" pitchFamily="34" charset="0"/>
              </a:rPr>
              <a:t>the</a:t>
            </a:r>
            <a:r>
              <a:rPr lang="cs-CZ" dirty="0">
                <a:latin typeface="Vodafone Rg" pitchFamily="34" charset="0"/>
              </a:rPr>
              <a:t> CSS </a:t>
            </a:r>
            <a:r>
              <a:rPr lang="cs-CZ" dirty="0" err="1">
                <a:latin typeface="Vodafone Rg" pitchFamily="34" charset="0"/>
              </a:rPr>
              <a:t>file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68" y="3991452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599" y="438621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740046" y="1239400"/>
            <a:ext cx="3871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 dirty="0" err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lang="cs-CZ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5" y="3076850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17750"/>
              </p:ext>
            </p:extLst>
          </p:nvPr>
        </p:nvGraphicFramePr>
        <p:xfrm>
          <a:off x="3580969" y="1736353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0969" y="1736353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94693" y="1054093"/>
            <a:ext cx="4584012" cy="94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Otevřete si adresář s projektem (ve 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VSCode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Vytvořte soubor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style.css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</a:t>
            </a: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Nalinkujeme v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index.html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</a:t>
            </a:r>
            <a:endParaRPr sz="12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9F5DE21-AF9D-6543-8A20-855135B15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56726"/>
              </p:ext>
            </p:extLst>
          </p:nvPr>
        </p:nvGraphicFramePr>
        <p:xfrm>
          <a:off x="530225" y="2363788"/>
          <a:ext cx="2813050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225" y="2363788"/>
                        <a:ext cx="2813050" cy="144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9747-7171-324E-AEB5-A67648CA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49704"/>
            <a:ext cx="4419599" cy="3285065"/>
          </a:xfrm>
        </p:spPr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270584" y="1018780"/>
            <a:ext cx="230357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Position</a:t>
            </a:r>
            <a:endParaRPr lang="cs-CZ" b="1" dirty="0"/>
          </a:p>
          <a:p>
            <a:r>
              <a:rPr lang="cs-CZ" dirty="0"/>
              <a:t> - </a:t>
            </a:r>
            <a:r>
              <a:rPr lang="cs-CZ" dirty="0" err="1"/>
              <a:t>pozicování</a:t>
            </a:r>
            <a:r>
              <a:rPr lang="cs-CZ" dirty="0"/>
              <a:t> elementu</a:t>
            </a:r>
          </a:p>
          <a:p>
            <a:endParaRPr lang="cs-CZ" dirty="0"/>
          </a:p>
          <a:p>
            <a:r>
              <a:rPr lang="cs-CZ" b="1" dirty="0" err="1"/>
              <a:t>Margin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vnější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Border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Padding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vnitřní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11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45960" y="479310"/>
            <a:ext cx="3065489" cy="3702571"/>
          </a:xfrm>
        </p:spPr>
        <p:txBody>
          <a:bodyPr/>
          <a:lstStyle/>
          <a:p>
            <a:r>
              <a:rPr lang="en-GB" sz="23100" dirty="0"/>
              <a:t>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2841625" cy="829733"/>
          </a:xfrm>
        </p:spPr>
        <p:txBody>
          <a:bodyPr/>
          <a:lstStyle/>
          <a:p>
            <a:r>
              <a:rPr lang="cs-CZ" dirty="0"/>
              <a:t>Jednotky velikosti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195E98-EE76-294B-82F5-3576D6A54D70}"/>
              </a:ext>
            </a:extLst>
          </p:cNvPr>
          <p:cNvSpPr txBox="1">
            <a:spLocks/>
          </p:cNvSpPr>
          <p:nvPr/>
        </p:nvSpPr>
        <p:spPr>
          <a:xfrm>
            <a:off x="67022" y="420550"/>
            <a:ext cx="3178938" cy="490112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cs-CZ" sz="2000" dirty="0">
                <a:solidFill>
                  <a:schemeClr val="bg1"/>
                </a:solidFill>
              </a:rPr>
              <a:t>Absolutní – </a:t>
            </a:r>
            <a:r>
              <a:rPr lang="cs-CZ" sz="2000" dirty="0" err="1">
                <a:solidFill>
                  <a:schemeClr val="bg1"/>
                </a:solidFill>
              </a:rPr>
              <a:t>neškálují</a:t>
            </a: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B828C-2CB0-D343-BA2B-CD85B0AAF666}"/>
              </a:ext>
            </a:extLst>
          </p:cNvPr>
          <p:cNvSpPr txBox="1"/>
          <p:nvPr/>
        </p:nvSpPr>
        <p:spPr>
          <a:xfrm>
            <a:off x="67022" y="2334371"/>
            <a:ext cx="2560686" cy="409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43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bg1"/>
                </a:solidFill>
                <a:latin typeface="Vodafone Rg" pitchFamily="34" charset="0"/>
              </a:defRPr>
            </a:lvl1pPr>
            <a:lvl2pPr marL="347663" indent="-147638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2pPr>
            <a:lvl3pPr marL="385763" indent="14605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3pPr>
            <a:lvl4pPr marL="717550" indent="-150813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/>
            </a:lvl4pPr>
            <a:lvl5pPr marL="914400" indent="-161925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baseline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cs-CZ" dirty="0"/>
              <a:t>Relativní – </a:t>
            </a:r>
            <a:r>
              <a:rPr lang="cs-CZ" dirty="0" err="1"/>
              <a:t>škálují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245DFA-A302-B14E-AFD1-85DBE17BA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042452"/>
              </p:ext>
            </p:extLst>
          </p:nvPr>
        </p:nvGraphicFramePr>
        <p:xfrm>
          <a:off x="269251" y="815987"/>
          <a:ext cx="1663721" cy="12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cm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centimetry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mm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milimetry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palce</a:t>
                      </a:r>
                      <a:endParaRPr lang="en-GB" sz="1400" b="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px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aseline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pixel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FF0DFEE4-8B25-3F46-BB88-E802562F2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6225026"/>
              </p:ext>
            </p:extLst>
          </p:nvPr>
        </p:nvGraphicFramePr>
        <p:xfrm>
          <a:off x="235680" y="2743437"/>
          <a:ext cx="4543026" cy="2046540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{5C22544A-7EE6-4342-B048-85BDC9FD1C3A}</a:tableStyleId>
              </a:tblPr>
              <a:tblGrid>
                <a:gridCol w="60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cs-CZ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bg1"/>
                          </a:solidFill>
                          <a:effectLst/>
                        </a:rPr>
                        <a:t>Relativní k velikosti písma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vw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šíře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78336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bg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bg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 předkovi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03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1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205" y="98774"/>
            <a:ext cx="5490670" cy="1050384"/>
          </a:xfrm>
        </p:spPr>
        <p:txBody>
          <a:bodyPr/>
          <a:lstStyle/>
          <a:p>
            <a:r>
              <a:rPr lang="cs-CZ" dirty="0"/>
              <a:t>Oddělovač obsahu -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11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62758" y="249703"/>
            <a:ext cx="4419599" cy="328506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134021" y="945111"/>
            <a:ext cx="4838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&lt;div&gt; nám slouží k logickému oddělení částí webu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Menu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Levý sloupec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Galerie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05409-26BF-CA4A-8C58-228A74823C9B}"/>
              </a:ext>
            </a:extLst>
          </p:cNvPr>
          <p:cNvSpPr txBox="1"/>
          <p:nvPr/>
        </p:nvSpPr>
        <p:spPr>
          <a:xfrm flipH="1">
            <a:off x="2269916" y="4148360"/>
            <a:ext cx="33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„Je dobré oddělovat logické části“</a:t>
            </a:r>
          </a:p>
        </p:txBody>
      </p:sp>
      <p:sp>
        <p:nvSpPr>
          <p:cNvPr id="15" name="Google Shape;670;p99">
            <a:extLst>
              <a:ext uri="{FF2B5EF4-FFF2-40B4-BE49-F238E27FC236}">
                <a16:creationId xmlns:a16="http://schemas.microsoft.com/office/drawing/2014/main" id="{E8292996-3D96-BC45-B6EB-8BE3621ED6EC}"/>
              </a:ext>
            </a:extLst>
          </p:cNvPr>
          <p:cNvSpPr txBox="1"/>
          <p:nvPr/>
        </p:nvSpPr>
        <p:spPr>
          <a:xfrm>
            <a:off x="3566530" y="249308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1BB92-CF29-2243-83C4-1EF62A9D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84" y="1582189"/>
            <a:ext cx="358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721</Words>
  <Application>Microsoft Macintosh PowerPoint</Application>
  <PresentationFormat>On-screen Show (16:9)</PresentationFormat>
  <Paragraphs>263</Paragraphs>
  <Slides>28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Consolas</vt:lpstr>
      <vt:lpstr>Helvetica Neue</vt:lpstr>
      <vt:lpstr>Open Sans</vt:lpstr>
      <vt:lpstr>Open Sans Light</vt:lpstr>
      <vt:lpstr>Source Code Pro</vt:lpstr>
      <vt:lpstr>Vodafone Rg</vt:lpstr>
      <vt:lpstr>Vodafone</vt:lpstr>
      <vt:lpstr>Document</vt:lpstr>
      <vt:lpstr>Cascade Style Sheet   CSS       </vt:lpstr>
      <vt:lpstr>Co je to CSS?  CSS Říká jaké se budou zobrazovat </vt:lpstr>
      <vt:lpstr>Linking CSS to HTML</vt:lpstr>
      <vt:lpstr>Linking CSS to HTML</vt:lpstr>
      <vt:lpstr>Barvíme</vt:lpstr>
      <vt:lpstr>Barvíme</vt:lpstr>
      <vt:lpstr>BOX Model – Chrome dev. tools</vt:lpstr>
      <vt:lpstr>Jednotky velikosti</vt:lpstr>
      <vt:lpstr>Oddělovač obsahu - div</vt:lpstr>
      <vt:lpstr>Anatomie CSS pravidla</vt:lpstr>
      <vt:lpstr>PowerPoint Presentation</vt:lpstr>
      <vt:lpstr>Píšeme CSS #1</vt:lpstr>
      <vt:lpstr>Píšeme CSS #2</vt:lpstr>
      <vt:lpstr>Píšeme CSS #3</vt:lpstr>
      <vt:lpstr>Píšeme CSS #4</vt:lpstr>
      <vt:lpstr>Píšeme CSS #5</vt:lpstr>
      <vt:lpstr>Píšeme CSS #5</vt:lpstr>
      <vt:lpstr>Píšeme CSS #6</vt:lpstr>
      <vt:lpstr>Píšeme CSS #7</vt:lpstr>
      <vt:lpstr>Píšeme CSS #8</vt:lpstr>
      <vt:lpstr>CSS : id &amp; class selectors #1</vt:lpstr>
      <vt:lpstr>CSS : id &amp; class selectors #2</vt:lpstr>
      <vt:lpstr>PowerPoint Presentation</vt:lpstr>
      <vt:lpstr>Píšeme CSS #9</vt:lpstr>
      <vt:lpstr>PowerPoint Presentation</vt:lpstr>
      <vt:lpstr>Více na </vt:lpstr>
      <vt:lpstr>Flexbox</vt:lpstr>
      <vt:lpstr>Další zdroje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2020-07-12T09:07:44Z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